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5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21F"/>
    <a:srgbClr val="F29600"/>
    <a:srgbClr val="F70025"/>
    <a:srgbClr val="2A85FF"/>
    <a:srgbClr val="C6011F"/>
    <a:srgbClr val="2672DA"/>
    <a:srgbClr val="47A3DB"/>
    <a:srgbClr val="1D54A0"/>
    <a:srgbClr val="EECBBD"/>
    <a:srgbClr val="FF9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88" autoAdjust="0"/>
    <p:restoredTop sz="86418"/>
  </p:normalViewPr>
  <p:slideViewPr>
    <p:cSldViewPr snapToGrid="0">
      <p:cViewPr varScale="1">
        <p:scale>
          <a:sx n="46" d="100"/>
          <a:sy n="46" d="100"/>
        </p:scale>
        <p:origin x="2478" y="72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447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0"/>
            <a:ext cx="2949787" cy="49869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2024/4/4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3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50"/>
            <a:ext cx="2949787" cy="49869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50"/>
            <a:ext cx="2949787" cy="49869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64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15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5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411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73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4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69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6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09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00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01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884F0B2-B493-4BF7-8ECE-6909FFB28D8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74A00B5-3BCE-4728-91D6-CDCA4B0AE9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63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75" r:id="rId13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>
            <a:extLst>
              <a:ext uri="{FF2B5EF4-FFF2-40B4-BE49-F238E27FC236}">
                <a16:creationId xmlns:a16="http://schemas.microsoft.com/office/drawing/2014/main" id="{C02A1FC3-05BC-3540-AB9C-030900FEC0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00" t="46633" b="-12305"/>
          <a:stretch/>
        </p:blipFill>
        <p:spPr>
          <a:xfrm>
            <a:off x="0" y="0"/>
            <a:ext cx="7775575" cy="10907713"/>
          </a:xfrm>
          <a:prstGeom prst="rect">
            <a:avLst/>
          </a:prstGeom>
        </p:spPr>
      </p:pic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51F7D18-D59F-AB4D-A44B-707A5E591AAF}"/>
              </a:ext>
            </a:extLst>
          </p:cNvPr>
          <p:cNvSpPr/>
          <p:nvPr/>
        </p:nvSpPr>
        <p:spPr>
          <a:xfrm>
            <a:off x="0" y="8868316"/>
            <a:ext cx="7775575" cy="2043723"/>
          </a:xfrm>
          <a:prstGeom prst="rect">
            <a:avLst/>
          </a:prstGeom>
          <a:solidFill>
            <a:srgbClr val="8DC2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985162"/>
            <a:ext cx="7775575" cy="2444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5576" y="1822967"/>
            <a:ext cx="62552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000" b="1" dirty="0" smtClean="0">
                <a:solidFill>
                  <a:schemeClr val="bg1"/>
                </a:solidFill>
                <a:effectLst>
                  <a:glow rad="152400">
                    <a:srgbClr val="8DC21F"/>
                  </a:glow>
                </a:effectLst>
              </a:rPr>
              <a:t>フットサル</a:t>
            </a:r>
            <a:r>
              <a:rPr lang="ja-JP" altLang="en-US" sz="6000" b="1" dirty="0">
                <a:solidFill>
                  <a:schemeClr val="bg1"/>
                </a:solidFill>
                <a:effectLst>
                  <a:glow rad="152400">
                    <a:srgbClr val="8DC21F"/>
                  </a:glow>
                </a:effectLst>
              </a:rPr>
              <a:t>スクール</a:t>
            </a:r>
            <a:endParaRPr kumimoji="1" lang="ja-JP" altLang="en-US" sz="6000" b="1" dirty="0">
              <a:solidFill>
                <a:schemeClr val="bg1"/>
              </a:solidFill>
              <a:effectLst>
                <a:glow rad="152400">
                  <a:srgbClr val="8DC21F"/>
                </a:glow>
              </a:effectLst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947333" y="586317"/>
            <a:ext cx="3810000" cy="548217"/>
          </a:xfrm>
          <a:prstGeom prst="roundRect">
            <a:avLst>
              <a:gd name="adj" fmla="val 50000"/>
            </a:avLst>
          </a:prstGeom>
          <a:solidFill>
            <a:srgbClr val="8DC2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千　島　体　育　館</a:t>
            </a:r>
            <a:endParaRPr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022377" y="2678530"/>
            <a:ext cx="550163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ja-JP" sz="18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400" b="1" dirty="0" smtClean="0">
                <a:solidFill>
                  <a:schemeClr val="bg1"/>
                </a:solidFill>
              </a:rPr>
              <a:t>フットサルはサッカーに必要とされる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400" b="1" dirty="0" smtClean="0">
                <a:solidFill>
                  <a:schemeClr val="bg1"/>
                </a:solidFill>
              </a:rPr>
              <a:t>要素が凝縮したスポーツです。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675823" y="6714655"/>
            <a:ext cx="6353022" cy="54821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rgbClr val="FFFF00"/>
              </a:solidFill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675823" y="6714655"/>
            <a:ext cx="1824490" cy="54821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rgbClr val="FFFF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62716" y="6714655"/>
            <a:ext cx="437597" cy="548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022377" y="6774420"/>
            <a:ext cx="1340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>
                <a:solidFill>
                  <a:srgbClr val="F29600"/>
                </a:solidFill>
              </a:rPr>
              <a:t>POINT 1</a:t>
            </a:r>
            <a:endParaRPr lang="ja-JP" altLang="en-US" sz="2400" b="1" dirty="0">
              <a:solidFill>
                <a:srgbClr val="F29600"/>
              </a:solidFill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675823" y="7490269"/>
            <a:ext cx="6353022" cy="54821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rgbClr val="FFFF00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675823" y="7490269"/>
            <a:ext cx="1824490" cy="54821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rgbClr val="FFFF00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062716" y="7490269"/>
            <a:ext cx="437597" cy="548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022377" y="7550034"/>
            <a:ext cx="1340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srgbClr val="F29600"/>
                </a:solidFill>
              </a:rPr>
              <a:t>POINT 2</a:t>
            </a:r>
            <a:endParaRPr lang="ja-JP" altLang="en-US" sz="2400" b="1" dirty="0">
              <a:solidFill>
                <a:srgbClr val="F29600"/>
              </a:solidFill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675823" y="8201469"/>
            <a:ext cx="6353022" cy="54821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rgbClr val="FFFF00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675823" y="8201469"/>
            <a:ext cx="1824490" cy="54821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rgbClr val="FFFF00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2062716" y="8201469"/>
            <a:ext cx="437597" cy="548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022377" y="8261234"/>
            <a:ext cx="1340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srgbClr val="F29600"/>
                </a:solidFill>
              </a:rPr>
              <a:t>POINT 3</a:t>
            </a:r>
            <a:endParaRPr lang="ja-JP" altLang="en-US" sz="2400" b="1" dirty="0">
              <a:solidFill>
                <a:srgbClr val="F29600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412420" y="7593239"/>
            <a:ext cx="502359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srgbClr val="F29600"/>
                </a:solidFill>
              </a:rPr>
              <a:t>個人のレベルに配慮した指導を行います！</a:t>
            </a:r>
            <a:endParaRPr lang="ja-JP" altLang="en-US" sz="1900" b="1" dirty="0">
              <a:solidFill>
                <a:srgbClr val="F296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506532" y="9211799"/>
            <a:ext cx="4316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+mj-ea"/>
                <a:ea typeface="+mj-ea"/>
              </a:rPr>
              <a:t>大阪</a:t>
            </a:r>
            <a:r>
              <a:rPr lang="ja-JP" altLang="en-US" sz="2400" b="1" dirty="0" smtClean="0">
                <a:solidFill>
                  <a:schemeClr val="bg1"/>
                </a:solidFill>
                <a:latin typeface="+mj-ea"/>
                <a:ea typeface="+mj-ea"/>
              </a:rPr>
              <a:t>市立千島体育館</a:t>
            </a:r>
            <a:endParaRPr kumimoji="1" lang="ja-JP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A084580-C1E0-F545-8A5C-2C222A873D72}"/>
              </a:ext>
            </a:extLst>
          </p:cNvPr>
          <p:cNvSpPr txBox="1"/>
          <p:nvPr/>
        </p:nvSpPr>
        <p:spPr>
          <a:xfrm>
            <a:off x="3553495" y="9619681"/>
            <a:ext cx="4316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+mj-ea"/>
              </a:rPr>
              <a:t>大阪市大正区千島</a:t>
            </a:r>
            <a:r>
              <a:rPr lang="en-US" altLang="ja-JP" sz="1600" b="1" dirty="0" smtClean="0">
                <a:solidFill>
                  <a:schemeClr val="bg1"/>
                </a:solidFill>
                <a:latin typeface="+mj-ea"/>
              </a:rPr>
              <a:t>2-7-93</a:t>
            </a:r>
            <a:r>
              <a:rPr lang="ja-JP" altLang="en-US" sz="1600" b="1" dirty="0" smtClean="0">
                <a:solidFill>
                  <a:schemeClr val="bg1"/>
                </a:solidFill>
                <a:latin typeface="+mj-ea"/>
              </a:rPr>
              <a:t>　千島公園内</a:t>
            </a:r>
            <a:endParaRPr lang="ja-JP" altLang="en-US" sz="1600" b="1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A5AE3E0-0E9A-C243-96BB-5FAB2C51A2E8}"/>
              </a:ext>
            </a:extLst>
          </p:cNvPr>
          <p:cNvSpPr txBox="1"/>
          <p:nvPr/>
        </p:nvSpPr>
        <p:spPr>
          <a:xfrm>
            <a:off x="3503165" y="9896145"/>
            <a:ext cx="431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C000"/>
                </a:solidFill>
                <a:effectLst>
                  <a:glow rad="101600">
                    <a:schemeClr val="bg1"/>
                  </a:glow>
                </a:effectLst>
                <a:latin typeface="+mj-ea"/>
                <a:ea typeface="+mj-ea"/>
              </a:rPr>
              <a:t>☎ </a:t>
            </a:r>
            <a:r>
              <a:rPr lang="en-US" altLang="ja-JP" sz="4000" b="1" dirty="0" smtClean="0">
                <a:solidFill>
                  <a:srgbClr val="FFC000"/>
                </a:solidFill>
                <a:effectLst>
                  <a:glow rad="101600">
                    <a:schemeClr val="bg1"/>
                  </a:glow>
                </a:effectLst>
                <a:latin typeface="+mj-ea"/>
                <a:ea typeface="+mj-ea"/>
              </a:rPr>
              <a:t>06-6553-780</a:t>
            </a:r>
            <a:r>
              <a:rPr lang="en-US" altLang="ja-JP" sz="4000" b="1" dirty="0">
                <a:solidFill>
                  <a:srgbClr val="FFC000"/>
                </a:solidFill>
                <a:effectLst>
                  <a:glow rad="101600">
                    <a:schemeClr val="bg1"/>
                  </a:glow>
                </a:effectLst>
                <a:latin typeface="+mj-ea"/>
                <a:ea typeface="+mj-ea"/>
              </a:rPr>
              <a:t>0</a:t>
            </a:r>
            <a:endParaRPr kumimoji="1" lang="ja-JP" altLang="en-US" sz="4000" b="1" dirty="0">
              <a:solidFill>
                <a:srgbClr val="FFC000"/>
              </a:solidFill>
              <a:effectLst>
                <a:glow rad="101600">
                  <a:schemeClr val="bg1"/>
                </a:glow>
              </a:effectLst>
              <a:latin typeface="+mj-ea"/>
              <a:ea typeface="+mj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68" y="4120566"/>
            <a:ext cx="1858661" cy="226503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6822" b="90758" l="16115" r="8535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61" t="7580" r="5993" b="25809"/>
          <a:stretch/>
        </p:blipFill>
        <p:spPr>
          <a:xfrm>
            <a:off x="5557864" y="531909"/>
            <a:ext cx="1878152" cy="1445551"/>
          </a:xfrm>
          <a:prstGeom prst="rect">
            <a:avLst/>
          </a:prstGeom>
        </p:spPr>
      </p:pic>
      <p:sp>
        <p:nvSpPr>
          <p:cNvPr id="36" name="テキスト ボックス 35"/>
          <p:cNvSpPr txBox="1"/>
          <p:nvPr/>
        </p:nvSpPr>
        <p:spPr>
          <a:xfrm>
            <a:off x="2213677" y="1271155"/>
            <a:ext cx="34916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b="1" dirty="0" smtClean="0">
                <a:ln w="12700">
                  <a:solidFill>
                    <a:srgbClr val="FF0000"/>
                  </a:solidFill>
                  <a:prstDash val="solid"/>
                </a:ln>
              </a:rPr>
              <a:t>シュライカー大阪</a:t>
            </a:r>
            <a:endParaRPr kumimoji="1" lang="ja-JP" altLang="en-US" sz="3600" b="1" dirty="0">
              <a:ln w="12700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15215" y="4180566"/>
            <a:ext cx="496036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毎週金曜日</a:t>
            </a:r>
            <a:endParaRPr kumimoji="1"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低学年（小学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年～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年）　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16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17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</a:p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高学年（小学</a:t>
            </a:r>
            <a:r>
              <a:rPr kumimoji="1"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年～</a:t>
            </a:r>
            <a:r>
              <a:rPr kumimoji="1"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年）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17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kumimoji="1"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40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18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kumimoji="1"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50</a:t>
            </a:r>
          </a:p>
          <a:p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定員：各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　先着順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受講料：月</a:t>
            </a:r>
            <a:r>
              <a:rPr kumimoji="1"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5,800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円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（税込）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441807" y="6797534"/>
            <a:ext cx="5132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00" b="1" dirty="0" smtClean="0">
                <a:solidFill>
                  <a:srgbClr val="FF0000"/>
                </a:solidFill>
              </a:rPr>
              <a:t>現役選手・専門コーチ</a:t>
            </a:r>
            <a:r>
              <a:rPr lang="ja-JP" altLang="en-US" sz="1600" b="1" dirty="0" smtClean="0">
                <a:solidFill>
                  <a:srgbClr val="F29600"/>
                </a:solidFill>
              </a:rPr>
              <a:t>が指導いたします！</a:t>
            </a:r>
            <a:endParaRPr lang="ja-JP" altLang="en-US" sz="1600" b="1" dirty="0">
              <a:solidFill>
                <a:srgbClr val="F2960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28049" y="260200"/>
            <a:ext cx="292900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大阪クリーン工房・ＳＳＫ・ＫＳＣ共同事業体</a:t>
            </a:r>
            <a:endParaRPr lang="ja-JP" alt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504447" y="8286903"/>
            <a:ext cx="502359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00" b="1" dirty="0" smtClean="0">
                <a:solidFill>
                  <a:srgbClr val="F29600"/>
                </a:solidFill>
              </a:rPr>
              <a:t>1</a:t>
            </a:r>
            <a:r>
              <a:rPr lang="ja-JP" altLang="en-US" sz="1900" b="1" dirty="0" smtClean="0">
                <a:solidFill>
                  <a:srgbClr val="F29600"/>
                </a:solidFill>
              </a:rPr>
              <a:t>回無料体験実施中！</a:t>
            </a:r>
            <a:r>
              <a:rPr lang="en-US" altLang="ja-JP" sz="1400" b="1" dirty="0" smtClean="0">
                <a:solidFill>
                  <a:srgbClr val="F29600"/>
                </a:solidFill>
              </a:rPr>
              <a:t>2</a:t>
            </a:r>
            <a:r>
              <a:rPr lang="ja-JP" altLang="en-US" sz="1400" b="1" dirty="0" smtClean="0">
                <a:solidFill>
                  <a:srgbClr val="F29600"/>
                </a:solidFill>
              </a:rPr>
              <a:t>回目は</a:t>
            </a:r>
            <a:r>
              <a:rPr lang="ja-JP" altLang="en-US" sz="1400" b="1" dirty="0" smtClean="0">
                <a:solidFill>
                  <a:srgbClr val="F29600"/>
                </a:solidFill>
              </a:rPr>
              <a:t>￥</a:t>
            </a:r>
            <a:r>
              <a:rPr lang="en-US" altLang="ja-JP" sz="1400" b="1" dirty="0" smtClean="0">
                <a:solidFill>
                  <a:srgbClr val="F29600"/>
                </a:solidFill>
              </a:rPr>
              <a:t>1,450</a:t>
            </a:r>
            <a:r>
              <a:rPr lang="ja-JP" altLang="en-US" sz="1400" b="1" dirty="0" smtClean="0">
                <a:solidFill>
                  <a:srgbClr val="F29600"/>
                </a:solidFill>
              </a:rPr>
              <a:t>　</a:t>
            </a:r>
            <a:r>
              <a:rPr lang="en-US" altLang="ja-JP" sz="1400" b="1" dirty="0" smtClean="0">
                <a:solidFill>
                  <a:srgbClr val="F29600"/>
                </a:solidFill>
              </a:rPr>
              <a:t>2</a:t>
            </a:r>
            <a:r>
              <a:rPr lang="ja-JP" altLang="en-US" sz="1400" b="1" dirty="0" smtClean="0">
                <a:solidFill>
                  <a:srgbClr val="F29600"/>
                </a:solidFill>
              </a:rPr>
              <a:t>回目まで</a:t>
            </a:r>
            <a:endParaRPr lang="ja-JP" altLang="en-US" sz="1400" b="1" dirty="0">
              <a:solidFill>
                <a:srgbClr val="F296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45918" y="9393102"/>
            <a:ext cx="3057247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無料体験実施中</a:t>
            </a:r>
            <a:endParaRPr lang="en-US" altLang="ja-JP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受付で要予約！</a:t>
            </a:r>
            <a:endParaRPr lang="ja-JP" alt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688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3015</TotalTime>
  <Words>91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HGP創英角ｺﾞｼｯｸUB</vt:lpstr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千島体育館2</dc:creator>
  <cp:lastModifiedBy>千島体育館2</cp:lastModifiedBy>
  <cp:revision>254</cp:revision>
  <cp:lastPrinted>2023-09-26T01:15:04Z</cp:lastPrinted>
  <dcterms:created xsi:type="dcterms:W3CDTF">2013-08-08T01:25:55Z</dcterms:created>
  <dcterms:modified xsi:type="dcterms:W3CDTF">2024-04-04T01:50:48Z</dcterms:modified>
</cp:coreProperties>
</file>